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71" r:id="rId7"/>
    <p:sldId id="260" r:id="rId8"/>
    <p:sldId id="262" r:id="rId9"/>
    <p:sldId id="263" r:id="rId10"/>
    <p:sldId id="273" r:id="rId11"/>
    <p:sldId id="265" r:id="rId12"/>
    <p:sldId id="267" r:id="rId13"/>
    <p:sldId id="266" r:id="rId14"/>
    <p:sldId id="268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103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11/10/2020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56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11/10/2020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078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11/10/2020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99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11/10/2020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36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11/10/2020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06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11/10/2020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78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11/10/2020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59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11/10/2020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07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11/10/2020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08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11/10/2020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72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11/10/2020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53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3FCFD-74E7-43A1-9546-0324DF9C4009}" type="datetimeFigureOut">
              <a:rPr lang="fr-FR" smtClean="0"/>
              <a:t>11/10/2020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79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753957"/>
            <a:ext cx="9144000" cy="1347676"/>
          </a:xfrm>
        </p:spPr>
        <p:txBody>
          <a:bodyPr/>
          <a:lstStyle/>
          <a:p>
            <a:r>
              <a:rPr lang="fr-FR" dirty="0" smtClean="0">
                <a:latin typeface="Cabin" panose="020B0803050202020004" pitchFamily="34" charset="0"/>
              </a:rPr>
              <a:t>AG DU SOU DES ECOLES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711848"/>
            <a:ext cx="9144000" cy="545951"/>
          </a:xfrm>
        </p:spPr>
        <p:txBody>
          <a:bodyPr/>
          <a:lstStyle/>
          <a:p>
            <a:r>
              <a:rPr lang="fr-FR" dirty="0" smtClean="0">
                <a:latin typeface="Cabin" panose="020B0803050202020004" pitchFamily="34" charset="0"/>
              </a:rPr>
              <a:t>09 Octobre 2020  | Eyzin-Pinet</a:t>
            </a:r>
            <a:endParaRPr lang="fr-FR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0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92011" y="2168569"/>
            <a:ext cx="60280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4400" dirty="0" smtClean="0">
                <a:latin typeface="Cabin" panose="020B0803050202020004" pitchFamily="34" charset="0"/>
              </a:rPr>
              <a:t>Election du nouveau bureau</a:t>
            </a:r>
            <a:endParaRPr lang="fr-FR" sz="4400" dirty="0"/>
          </a:p>
        </p:txBody>
      </p:sp>
      <p:sp>
        <p:nvSpPr>
          <p:cNvPr id="7" name="Rectangle 6"/>
          <p:cNvSpPr/>
          <p:nvPr/>
        </p:nvSpPr>
        <p:spPr>
          <a:xfrm>
            <a:off x="466164" y="3260850"/>
            <a:ext cx="112731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2313" lvl="2" indent="-265113"/>
            <a:r>
              <a:rPr lang="fr-FR" sz="2800" dirty="0" smtClean="0">
                <a:latin typeface="Cabin" panose="020B0803050202020004" pitchFamily="34" charset="0"/>
              </a:rPr>
              <a:t>Président </a:t>
            </a:r>
            <a:r>
              <a:rPr lang="fr-FR" sz="2800" dirty="0">
                <a:latin typeface="Cabin" panose="020B0803050202020004" pitchFamily="34" charset="0"/>
              </a:rPr>
              <a:t>: </a:t>
            </a:r>
            <a:r>
              <a:rPr lang="fr-FR" sz="2800" dirty="0" smtClean="0">
                <a:latin typeface="Cabin" panose="020B0803050202020004" pitchFamily="34" charset="0"/>
              </a:rPr>
              <a:t>Mathieu Jeanneret</a:t>
            </a:r>
          </a:p>
          <a:p>
            <a:pPr marL="722313" lvl="2" indent="-265113"/>
            <a:r>
              <a:rPr lang="fr-FR" sz="2800" dirty="0" smtClean="0">
                <a:latin typeface="Cabin" panose="020B0803050202020004" pitchFamily="34" charset="0"/>
              </a:rPr>
              <a:t>Secrétaire </a:t>
            </a:r>
            <a:r>
              <a:rPr lang="fr-FR" sz="2800" dirty="0">
                <a:latin typeface="Cabin" panose="020B0803050202020004" pitchFamily="34" charset="0"/>
              </a:rPr>
              <a:t>et vice-secrétaire : Stéphanie </a:t>
            </a:r>
            <a:r>
              <a:rPr lang="fr-FR" sz="2800" dirty="0" err="1">
                <a:latin typeface="Cabin" panose="020B0803050202020004" pitchFamily="34" charset="0"/>
              </a:rPr>
              <a:t>Nivon</a:t>
            </a:r>
            <a:r>
              <a:rPr lang="fr-FR" sz="2800" dirty="0">
                <a:latin typeface="Cabin" panose="020B0803050202020004" pitchFamily="34" charset="0"/>
              </a:rPr>
              <a:t> et Aurélie </a:t>
            </a:r>
            <a:r>
              <a:rPr lang="fr-FR" sz="2800" dirty="0" err="1" smtClean="0">
                <a:latin typeface="Cabin" panose="020B0803050202020004" pitchFamily="34" charset="0"/>
              </a:rPr>
              <a:t>Arnaudon</a:t>
            </a:r>
            <a:endParaRPr lang="fr-FR" sz="2800" dirty="0" smtClean="0">
              <a:latin typeface="Cabin" panose="020B0803050202020004" pitchFamily="34" charset="0"/>
            </a:endParaRPr>
          </a:p>
          <a:p>
            <a:pPr marL="722313" lvl="2" indent="-265113"/>
            <a:r>
              <a:rPr lang="fr-FR" sz="2800" dirty="0" smtClean="0">
                <a:latin typeface="Cabin" panose="020B0803050202020004" pitchFamily="34" charset="0"/>
              </a:rPr>
              <a:t>Trésorière </a:t>
            </a:r>
            <a:r>
              <a:rPr lang="fr-FR" sz="2800" dirty="0">
                <a:latin typeface="Cabin" panose="020B0803050202020004" pitchFamily="34" charset="0"/>
              </a:rPr>
              <a:t>et vice-trésorière : Laurence Lim et Julie </a:t>
            </a:r>
            <a:r>
              <a:rPr lang="fr-FR" sz="2800" dirty="0" err="1" smtClean="0">
                <a:latin typeface="Cabin" panose="020B0803050202020004" pitchFamily="34" charset="0"/>
              </a:rPr>
              <a:t>Réchaussat</a:t>
            </a:r>
            <a:endParaRPr lang="fr-FR" sz="2800" dirty="0">
              <a:latin typeface="Cabin" panose="020B08030502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8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2148967"/>
            <a:ext cx="10515600" cy="48984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Projets 2020-2021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2852900"/>
            <a:ext cx="10515600" cy="3914163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Cabin" panose="020B0803050202020004" pitchFamily="34" charset="0"/>
              </a:rPr>
              <a:t>Présentation des projets par les enseignants</a:t>
            </a:r>
          </a:p>
          <a:p>
            <a:pPr marL="0" indent="0">
              <a:buNone/>
            </a:pPr>
            <a:endParaRPr lang="fr-FR" dirty="0" smtClean="0">
              <a:latin typeface="Cabin" panose="020B0803050202020004" pitchFamily="34" charset="0"/>
            </a:endParaRPr>
          </a:p>
          <a:p>
            <a:pPr marL="806450" lvl="1" indent="-34925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Maternelle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dirty="0" smtClean="0">
              <a:latin typeface="Cabin" panose="020B0803050202020004" pitchFamily="34" charset="0"/>
            </a:endParaRPr>
          </a:p>
          <a:p>
            <a:pPr marL="806450" lvl="1" indent="-349250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Cabin" panose="020B0803050202020004" pitchFamily="34" charset="0"/>
              </a:rPr>
              <a:t>Elémentaire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dirty="0">
              <a:latin typeface="Cabin" panose="020B0803050202020004" pitchFamily="34" charset="0"/>
            </a:endParaRPr>
          </a:p>
          <a:p>
            <a:pPr marL="806450" lvl="1" indent="-36195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Subvention </a:t>
            </a:r>
            <a:r>
              <a:rPr lang="fr-FR" dirty="0" smtClean="0">
                <a:latin typeface="Cabin" panose="020B0803050202020004" pitchFamily="34" charset="0"/>
              </a:rPr>
              <a:t>du Sou : 15€ x 229 élèves = 3435€</a:t>
            </a:r>
            <a:endParaRPr lang="fr-FR" sz="2400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7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93646"/>
            <a:ext cx="10515600" cy="43476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Evénements prévus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788069"/>
            <a:ext cx="10515600" cy="3711883"/>
          </a:xfrm>
        </p:spPr>
        <p:txBody>
          <a:bodyPr>
            <a:normAutofit fontScale="55000" lnSpcReduction="20000"/>
          </a:bodyPr>
          <a:lstStyle/>
          <a:p>
            <a:pPr marL="268288" indent="-268288"/>
            <a:r>
              <a:rPr lang="fr-FR" dirty="0" smtClean="0"/>
              <a:t>Fin Octobre : commande de jeux </a:t>
            </a:r>
            <a:r>
              <a:rPr lang="fr-FR" dirty="0" err="1" smtClean="0"/>
              <a:t>Oika</a:t>
            </a:r>
            <a:r>
              <a:rPr lang="fr-FR" dirty="0" smtClean="0"/>
              <a:t> </a:t>
            </a:r>
            <a:r>
              <a:rPr lang="fr-FR" dirty="0" err="1" smtClean="0"/>
              <a:t>Oika</a:t>
            </a:r>
            <a:endParaRPr lang="fr-FR" dirty="0" smtClean="0"/>
          </a:p>
          <a:p>
            <a:r>
              <a:rPr lang="fr-FR" dirty="0" smtClean="0"/>
              <a:t> Novembre (reportée) </a:t>
            </a:r>
            <a:r>
              <a:rPr lang="fr-FR" dirty="0" smtClean="0"/>
              <a:t>: Expo LEGO</a:t>
            </a:r>
          </a:p>
          <a:p>
            <a:r>
              <a:rPr lang="fr-FR" dirty="0" smtClean="0"/>
              <a:t> </a:t>
            </a:r>
            <a:r>
              <a:rPr lang="fr-FR" dirty="0" smtClean="0"/>
              <a:t>5 Décembre </a:t>
            </a:r>
            <a:r>
              <a:rPr lang="fr-FR" dirty="0" smtClean="0"/>
              <a:t>: Vente de </a:t>
            </a:r>
            <a:r>
              <a:rPr lang="fr-FR" dirty="0" smtClean="0"/>
              <a:t>sapins</a:t>
            </a:r>
          </a:p>
          <a:p>
            <a:r>
              <a:rPr lang="fr-FR" dirty="0" smtClean="0"/>
              <a:t>11 Décembre : </a:t>
            </a:r>
            <a:r>
              <a:rPr lang="fr-FR" dirty="0" smtClean="0"/>
              <a:t>Boum </a:t>
            </a:r>
            <a:r>
              <a:rPr lang="fr-FR" dirty="0" smtClean="0"/>
              <a:t>de Noël / Tombola</a:t>
            </a:r>
          </a:p>
          <a:p>
            <a:r>
              <a:rPr lang="fr-FR" dirty="0" smtClean="0"/>
              <a:t> Janvier 2021 : Brioches</a:t>
            </a:r>
          </a:p>
          <a:p>
            <a:r>
              <a:rPr lang="fr-FR" dirty="0"/>
              <a:t> </a:t>
            </a:r>
            <a:r>
              <a:rPr lang="fr-FR" dirty="0" smtClean="0"/>
              <a:t>14 Mars </a:t>
            </a:r>
            <a:r>
              <a:rPr lang="fr-FR" dirty="0" smtClean="0"/>
              <a:t>2021 : Loto ou fleurs du printemps</a:t>
            </a:r>
          </a:p>
          <a:p>
            <a:r>
              <a:rPr lang="fr-FR" dirty="0"/>
              <a:t> </a:t>
            </a:r>
            <a:r>
              <a:rPr lang="fr-FR" dirty="0" smtClean="0"/>
              <a:t>Avril 2021 : Chocolats de Pâques</a:t>
            </a:r>
          </a:p>
          <a:p>
            <a:r>
              <a:rPr lang="fr-FR" dirty="0" smtClean="0"/>
              <a:t> </a:t>
            </a:r>
            <a:r>
              <a:rPr lang="fr-FR" dirty="0" smtClean="0"/>
              <a:t>5 Juin </a:t>
            </a:r>
            <a:r>
              <a:rPr lang="fr-FR" dirty="0" smtClean="0"/>
              <a:t>2021 : Marche nocturne / Vente d’objets personnalisés</a:t>
            </a:r>
          </a:p>
          <a:p>
            <a:r>
              <a:rPr lang="fr-FR" dirty="0" smtClean="0"/>
              <a:t> </a:t>
            </a:r>
            <a:r>
              <a:rPr lang="fr-FR" dirty="0" smtClean="0"/>
              <a:t>26 Juin 2021 (à confirmer) </a:t>
            </a:r>
            <a:r>
              <a:rPr lang="fr-FR" dirty="0" smtClean="0"/>
              <a:t>: Kermesse</a:t>
            </a:r>
          </a:p>
          <a:p>
            <a:r>
              <a:rPr lang="fr-FR" dirty="0"/>
              <a:t> </a:t>
            </a:r>
            <a:r>
              <a:rPr lang="fr-FR" dirty="0" smtClean="0"/>
              <a:t>Septembre 2021 : Vide-grenier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sz="3200" b="1" dirty="0" smtClean="0"/>
              <a:t>A noter : chacun des événements prévus peut être remis en question en fonction des contraintes sanitaires du moment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5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80641"/>
            <a:ext cx="10515600" cy="61103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Questions diverses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136633"/>
            <a:ext cx="10515600" cy="2404852"/>
          </a:xfrm>
        </p:spPr>
        <p:txBody>
          <a:bodyPr/>
          <a:lstStyle/>
          <a:p>
            <a:r>
              <a:rPr lang="fr-FR" dirty="0" smtClean="0">
                <a:latin typeface="Cabin" panose="020B0803050202020004" pitchFamily="34" charset="0"/>
              </a:rPr>
              <a:t>Questions des participants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41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136633"/>
            <a:ext cx="10515600" cy="24048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8000" dirty="0" smtClean="0">
                <a:latin typeface="Cabin" panose="020B0803050202020004" pitchFamily="34" charset="0"/>
              </a:rPr>
              <a:t>Merci à toutes et tous !</a:t>
            </a:r>
            <a:endParaRPr lang="fr-FR" sz="8000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91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1448324"/>
            <a:ext cx="10515600" cy="1325563"/>
          </a:xfrm>
        </p:spPr>
        <p:txBody>
          <a:bodyPr/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/>
            </a:r>
            <a:br>
              <a:rPr lang="fr-FR" dirty="0" smtClean="0">
                <a:latin typeface="Cabin" panose="020B0803050202020004" pitchFamily="34" charset="0"/>
              </a:rPr>
            </a:br>
            <a:r>
              <a:rPr lang="fr-FR" dirty="0" smtClean="0">
                <a:latin typeface="Cabin" panose="020B0803050202020004" pitchFamily="34" charset="0"/>
              </a:rPr>
              <a:t>ORDRE DU JOUR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2773888"/>
            <a:ext cx="10515600" cy="4799854"/>
          </a:xfrm>
        </p:spPr>
        <p:txBody>
          <a:bodyPr/>
          <a:lstStyle/>
          <a:p>
            <a:pPr algn="just">
              <a:buBlip>
                <a:blip r:embed="rId2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Présentation du Sou</a:t>
            </a:r>
          </a:p>
          <a:p>
            <a:pPr algn="just">
              <a:buBlip>
                <a:blip r:embed="rId3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Manifestations</a:t>
            </a:r>
          </a:p>
          <a:p>
            <a:pPr algn="just">
              <a:buBlip>
                <a:blip r:embed="rId4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Bilan financier 2019-2020</a:t>
            </a:r>
          </a:p>
          <a:p>
            <a:pPr algn="just">
              <a:buBlip>
                <a:blip r:embed="rId5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</a:t>
            </a:r>
            <a:r>
              <a:rPr lang="fr-FR" sz="3200" dirty="0" smtClean="0">
                <a:latin typeface="Cabin" panose="020B0803050202020004" pitchFamily="34" charset="0"/>
              </a:rPr>
              <a:t>Election du nouveau bureau</a:t>
            </a:r>
            <a:endParaRPr lang="fr-FR" sz="3200" dirty="0" smtClean="0">
              <a:latin typeface="Cabin" panose="020B0803050202020004" pitchFamily="34" charset="0"/>
            </a:endParaRPr>
          </a:p>
          <a:p>
            <a:pPr algn="just">
              <a:buBlip>
                <a:blip r:embed="rId6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</a:t>
            </a:r>
            <a:r>
              <a:rPr lang="fr-FR" sz="3200" dirty="0" smtClean="0">
                <a:latin typeface="Cabin" panose="020B0803050202020004" pitchFamily="34" charset="0"/>
              </a:rPr>
              <a:t>Projets 2020-2021</a:t>
            </a:r>
            <a:endParaRPr lang="fr-FR" sz="3200" dirty="0" smtClean="0">
              <a:latin typeface="Cabin" panose="020B0803050202020004" pitchFamily="34" charset="0"/>
            </a:endParaRPr>
          </a:p>
          <a:p>
            <a:pPr algn="just">
              <a:buBlip>
                <a:blip r:embed="rId2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</a:t>
            </a:r>
            <a:r>
              <a:rPr lang="fr-FR" sz="3200" dirty="0" smtClean="0">
                <a:latin typeface="Cabin" panose="020B0803050202020004" pitchFamily="34" charset="0"/>
              </a:rPr>
              <a:t>Evénements prévus</a:t>
            </a:r>
            <a:endParaRPr lang="fr-FR" sz="3200" dirty="0" smtClean="0">
              <a:latin typeface="Cabin" panose="020B0803050202020004" pitchFamily="34" charset="0"/>
            </a:endParaRPr>
          </a:p>
          <a:p>
            <a:pPr algn="just">
              <a:buBlip>
                <a:blip r:embed="rId3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</a:t>
            </a:r>
            <a:r>
              <a:rPr lang="fr-FR" sz="3200" dirty="0" smtClean="0">
                <a:latin typeface="Cabin" panose="020B0803050202020004" pitchFamily="34" charset="0"/>
              </a:rPr>
              <a:t>Questions diverses</a:t>
            </a:r>
            <a:endParaRPr lang="fr-FR" sz="3200" dirty="0" smtClean="0">
              <a:latin typeface="Cabin" panose="020B0803050202020004" pitchFamily="34" charset="0"/>
            </a:endParaRP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47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37272"/>
            <a:ext cx="10515600" cy="60001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Présentation du Sou (1/3)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61211"/>
            <a:ext cx="10515600" cy="3848061"/>
          </a:xfrm>
        </p:spPr>
        <p:txBody>
          <a:bodyPr>
            <a:normAutofit/>
          </a:bodyPr>
          <a:lstStyle/>
          <a:p>
            <a:pPr marL="176213" indent="-176213"/>
            <a:r>
              <a:rPr lang="fr-FR" sz="2600" dirty="0" smtClean="0">
                <a:latin typeface="Cabin" panose="020B0803050202020004" pitchFamily="34" charset="0"/>
              </a:rPr>
              <a:t>Le Sou</a:t>
            </a:r>
          </a:p>
          <a:p>
            <a:pPr lvl="1"/>
            <a:r>
              <a:rPr lang="fr-FR" sz="2000" dirty="0" smtClean="0">
                <a:latin typeface="Cabin" panose="020B0803050202020004" pitchFamily="34" charset="0"/>
              </a:rPr>
              <a:t>Qu’est-ce que le Sou ?</a:t>
            </a:r>
          </a:p>
          <a:p>
            <a:pPr lvl="1"/>
            <a:r>
              <a:rPr lang="fr-FR" sz="2000" dirty="0" smtClean="0">
                <a:latin typeface="Cabin" panose="020B0803050202020004" pitchFamily="34" charset="0"/>
              </a:rPr>
              <a:t>A quoi sert-il ?</a:t>
            </a:r>
          </a:p>
          <a:p>
            <a:pPr lvl="1"/>
            <a:endParaRPr lang="fr-FR" sz="1700" dirty="0">
              <a:latin typeface="Cabin" panose="020B0803050202020004" pitchFamily="34" charset="0"/>
            </a:endParaRPr>
          </a:p>
          <a:p>
            <a:pPr marL="228600" lvl="1"/>
            <a:r>
              <a:rPr lang="fr-FR" sz="2600" dirty="0" smtClean="0">
                <a:latin typeface="Cabin" panose="020B0803050202020004" pitchFamily="34" charset="0"/>
              </a:rPr>
              <a:t>Subventions de l’année 2019-2020 : 3153€ pour la maternelle / 5125€ pour l’élémentaire</a:t>
            </a:r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93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2111698"/>
            <a:ext cx="10515600" cy="41588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Présentation du Sou (2/3)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1082" y="2605297"/>
            <a:ext cx="10515600" cy="42527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000" dirty="0" smtClean="0">
                <a:latin typeface="Cabin" panose="020B0803050202020004" pitchFamily="34" charset="0"/>
              </a:rPr>
              <a:t>PROJETS 2019-2020</a:t>
            </a:r>
          </a:p>
          <a:p>
            <a:r>
              <a:rPr lang="fr-FR" dirty="0" smtClean="0">
                <a:latin typeface="Cabin" panose="020B0803050202020004" pitchFamily="34" charset="0"/>
              </a:rPr>
              <a:t>Maternelle </a:t>
            </a:r>
            <a:r>
              <a:rPr lang="fr-FR" dirty="0">
                <a:latin typeface="Cabin" panose="020B0803050202020004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Etudes </a:t>
            </a:r>
            <a:r>
              <a:rPr lang="fr-FR" dirty="0">
                <a:latin typeface="Cabin" panose="020B0803050202020004" pitchFamily="34" charset="0"/>
              </a:rPr>
              <a:t>des 4 </a:t>
            </a:r>
            <a:r>
              <a:rPr lang="fr-FR" dirty="0" smtClean="0">
                <a:latin typeface="Cabin" panose="020B0803050202020004" pitchFamily="34" charset="0"/>
              </a:rPr>
              <a:t>éléments</a:t>
            </a:r>
          </a:p>
          <a:p>
            <a:pPr marL="457200" lvl="1" indent="0">
              <a:buNone/>
            </a:pPr>
            <a:endParaRPr lang="fr-FR" dirty="0">
              <a:latin typeface="Cabin" panose="020B0803050202020004" pitchFamily="34" charset="0"/>
            </a:endParaRPr>
          </a:p>
          <a:p>
            <a:pPr marL="457200" lvl="1" indent="0">
              <a:buNone/>
            </a:pPr>
            <a:endParaRPr lang="fr-FR" dirty="0">
              <a:latin typeface="Cabin" panose="020B0803050202020004" pitchFamily="34" charset="0"/>
            </a:endParaRPr>
          </a:p>
          <a:p>
            <a:pPr marL="342900" lvl="1" indent="-342900"/>
            <a:r>
              <a:rPr lang="fr-FR" sz="2800" dirty="0">
                <a:latin typeface="Cabin" panose="020B0803050202020004" pitchFamily="34" charset="0"/>
              </a:rPr>
              <a:t>Elémentaire :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Cabin" panose="020B0803050202020004" pitchFamily="34" charset="0"/>
              </a:rPr>
              <a:t>Projet </a:t>
            </a:r>
            <a:r>
              <a:rPr lang="fr-FR" sz="2400" dirty="0">
                <a:latin typeface="Cabin" panose="020B0803050202020004" pitchFamily="34" charset="0"/>
              </a:rPr>
              <a:t>cirque : spectacle le 14/02/2020 avec tenue d’une buvette par les </a:t>
            </a:r>
            <a:r>
              <a:rPr lang="fr-FR" sz="2400" dirty="0" smtClean="0">
                <a:latin typeface="Cabin" panose="020B0803050202020004" pitchFamily="34" charset="0"/>
              </a:rPr>
              <a:t>enseignants</a:t>
            </a:r>
            <a:endParaRPr lang="fr-FR" sz="2400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99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91257"/>
            <a:ext cx="10515600" cy="46684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Présentation du Sou (3/3)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558098"/>
            <a:ext cx="10515600" cy="4299902"/>
          </a:xfrm>
        </p:spPr>
        <p:txBody>
          <a:bodyPr>
            <a:noAutofit/>
          </a:bodyPr>
          <a:lstStyle/>
          <a:p>
            <a:pPr marL="176213" lvl="1" indent="-176213"/>
            <a:r>
              <a:rPr lang="fr-FR" sz="2800" dirty="0" smtClean="0">
                <a:latin typeface="Cabin" panose="020B0803050202020004" pitchFamily="34" charset="0"/>
              </a:rPr>
              <a:t>Les </a:t>
            </a:r>
            <a:r>
              <a:rPr lang="fr-FR" sz="2800" dirty="0">
                <a:latin typeface="Cabin" panose="020B0803050202020004" pitchFamily="34" charset="0"/>
              </a:rPr>
              <a:t>membres</a:t>
            </a:r>
          </a:p>
          <a:p>
            <a:pPr marL="722313" lvl="2" indent="-265113"/>
            <a:r>
              <a:rPr lang="fr-FR" sz="1800" dirty="0">
                <a:latin typeface="Cabin" panose="020B0803050202020004" pitchFamily="34" charset="0"/>
              </a:rPr>
              <a:t>Le bureau =&gt; </a:t>
            </a:r>
            <a:r>
              <a:rPr lang="fr-FR" sz="1800" dirty="0" smtClean="0">
                <a:latin typeface="Cabin" panose="020B0803050202020004" pitchFamily="34" charset="0"/>
              </a:rPr>
              <a:t>Présidente et vice-président </a:t>
            </a:r>
            <a:r>
              <a:rPr lang="fr-FR" sz="1800" dirty="0">
                <a:latin typeface="Cabin" panose="020B0803050202020004" pitchFamily="34" charset="0"/>
              </a:rPr>
              <a:t>: Nelly </a:t>
            </a:r>
            <a:r>
              <a:rPr lang="fr-FR" sz="1800" dirty="0" smtClean="0">
                <a:latin typeface="Cabin" panose="020B0803050202020004" pitchFamily="34" charset="0"/>
              </a:rPr>
              <a:t>Saunier et Mathieu Jeanneret; </a:t>
            </a:r>
            <a:r>
              <a:rPr lang="fr-FR" sz="1800" dirty="0">
                <a:latin typeface="Cabin" panose="020B0803050202020004" pitchFamily="34" charset="0"/>
              </a:rPr>
              <a:t>Secrétaire </a:t>
            </a:r>
            <a:r>
              <a:rPr lang="fr-FR" sz="1800" dirty="0" smtClean="0">
                <a:latin typeface="Cabin" panose="020B0803050202020004" pitchFamily="34" charset="0"/>
              </a:rPr>
              <a:t>et vice-secrétaire : </a:t>
            </a:r>
            <a:r>
              <a:rPr lang="fr-FR" sz="1800" dirty="0">
                <a:latin typeface="Cabin" panose="020B0803050202020004" pitchFamily="34" charset="0"/>
              </a:rPr>
              <a:t>Stéphanie </a:t>
            </a:r>
            <a:r>
              <a:rPr lang="fr-FR" sz="1800" dirty="0" err="1" smtClean="0">
                <a:latin typeface="Cabin" panose="020B0803050202020004" pitchFamily="34" charset="0"/>
              </a:rPr>
              <a:t>Nivon</a:t>
            </a:r>
            <a:r>
              <a:rPr lang="fr-FR" sz="1800" dirty="0" smtClean="0">
                <a:latin typeface="Cabin" panose="020B0803050202020004" pitchFamily="34" charset="0"/>
              </a:rPr>
              <a:t> et Aurélie </a:t>
            </a:r>
            <a:r>
              <a:rPr lang="fr-FR" sz="1800" dirty="0" err="1" smtClean="0">
                <a:latin typeface="Cabin" panose="020B0803050202020004" pitchFamily="34" charset="0"/>
              </a:rPr>
              <a:t>Arnaudon</a:t>
            </a:r>
            <a:r>
              <a:rPr lang="fr-FR" sz="1800" dirty="0" smtClean="0">
                <a:latin typeface="Cabin" panose="020B0803050202020004" pitchFamily="34" charset="0"/>
              </a:rPr>
              <a:t>; </a:t>
            </a:r>
            <a:r>
              <a:rPr lang="fr-FR" sz="1800" dirty="0">
                <a:latin typeface="Cabin" panose="020B0803050202020004" pitchFamily="34" charset="0"/>
              </a:rPr>
              <a:t>Trésorière et vice-trésorière : Laurence Lim et Julie </a:t>
            </a:r>
            <a:r>
              <a:rPr lang="fr-FR" sz="1800" dirty="0" err="1">
                <a:latin typeface="Cabin" panose="020B0803050202020004" pitchFamily="34" charset="0"/>
              </a:rPr>
              <a:t>Réchaussat</a:t>
            </a:r>
            <a:endParaRPr lang="fr-FR" sz="1800" dirty="0">
              <a:latin typeface="Cabin" panose="020B0803050202020004" pitchFamily="34" charset="0"/>
            </a:endParaRPr>
          </a:p>
          <a:p>
            <a:pPr marL="722313" lvl="2" indent="-265113"/>
            <a:r>
              <a:rPr lang="fr-FR" sz="1800" dirty="0">
                <a:latin typeface="Cabin" panose="020B0803050202020004" pitchFamily="34" charset="0"/>
              </a:rPr>
              <a:t>Les membres actifs =&gt; </a:t>
            </a:r>
            <a:r>
              <a:rPr lang="fr-FR" sz="1800" u="sng" dirty="0">
                <a:latin typeface="Cabin" panose="020B0803050202020004" pitchFamily="34" charset="0"/>
              </a:rPr>
              <a:t>Achats</a:t>
            </a:r>
            <a:r>
              <a:rPr lang="fr-FR" sz="1800" dirty="0">
                <a:latin typeface="Cabin" panose="020B0803050202020004" pitchFamily="34" charset="0"/>
              </a:rPr>
              <a:t> : Laetitia Billot, Audrey </a:t>
            </a:r>
            <a:r>
              <a:rPr lang="fr-FR" sz="1800" dirty="0" err="1">
                <a:latin typeface="Cabin" panose="020B0803050202020004" pitchFamily="34" charset="0"/>
              </a:rPr>
              <a:t>Luszezanec</a:t>
            </a:r>
            <a:r>
              <a:rPr lang="fr-FR" sz="1800" dirty="0">
                <a:latin typeface="Cabin" panose="020B0803050202020004" pitchFamily="34" charset="0"/>
              </a:rPr>
              <a:t>, Sophie Lefranc; </a:t>
            </a:r>
            <a:r>
              <a:rPr lang="fr-FR" sz="1800" u="sng" dirty="0">
                <a:latin typeface="Cabin" panose="020B0803050202020004" pitchFamily="34" charset="0"/>
              </a:rPr>
              <a:t>Communication</a:t>
            </a:r>
            <a:r>
              <a:rPr lang="fr-FR" sz="1800" dirty="0">
                <a:latin typeface="Cabin" panose="020B0803050202020004" pitchFamily="34" charset="0"/>
              </a:rPr>
              <a:t> : Lydie </a:t>
            </a:r>
            <a:r>
              <a:rPr lang="fr-FR" sz="1800" dirty="0" err="1" smtClean="0">
                <a:latin typeface="Cabin" panose="020B0803050202020004" pitchFamily="34" charset="0"/>
              </a:rPr>
              <a:t>Lepetit</a:t>
            </a:r>
            <a:r>
              <a:rPr lang="fr-FR" sz="1800" dirty="0" smtClean="0">
                <a:latin typeface="Cabin" panose="020B0803050202020004" pitchFamily="34" charset="0"/>
              </a:rPr>
              <a:t> </a:t>
            </a:r>
            <a:r>
              <a:rPr lang="fr-FR" sz="1800" dirty="0">
                <a:latin typeface="Cabin" panose="020B0803050202020004" pitchFamily="34" charset="0"/>
              </a:rPr>
              <a:t>et Laurence </a:t>
            </a:r>
            <a:r>
              <a:rPr lang="fr-FR" sz="1800" dirty="0" err="1">
                <a:latin typeface="Cabin" panose="020B0803050202020004" pitchFamily="34" charset="0"/>
              </a:rPr>
              <a:t>Sitruck</a:t>
            </a:r>
            <a:r>
              <a:rPr lang="fr-FR" sz="1800" dirty="0">
                <a:latin typeface="Cabin" panose="020B0803050202020004" pitchFamily="34" charset="0"/>
              </a:rPr>
              <a:t>; </a:t>
            </a:r>
            <a:r>
              <a:rPr lang="fr-FR" sz="1800" u="sng" dirty="0">
                <a:latin typeface="Cabin" panose="020B0803050202020004" pitchFamily="34" charset="0"/>
              </a:rPr>
              <a:t>Organisation</a:t>
            </a:r>
            <a:r>
              <a:rPr lang="fr-FR" sz="1800" dirty="0">
                <a:latin typeface="Cabin" panose="020B0803050202020004" pitchFamily="34" charset="0"/>
              </a:rPr>
              <a:t> : Aurélie </a:t>
            </a:r>
            <a:r>
              <a:rPr lang="fr-FR" sz="1800" dirty="0" err="1">
                <a:latin typeface="Cabin" panose="020B0803050202020004" pitchFamily="34" charset="0"/>
              </a:rPr>
              <a:t>Arnaudon</a:t>
            </a:r>
            <a:r>
              <a:rPr lang="fr-FR" sz="1800" dirty="0">
                <a:latin typeface="Cabin" panose="020B0803050202020004" pitchFamily="34" charset="0"/>
              </a:rPr>
              <a:t> et Rémi Perez; </a:t>
            </a:r>
            <a:r>
              <a:rPr lang="fr-FR" sz="1800" u="sng" dirty="0">
                <a:latin typeface="Cabin" panose="020B0803050202020004" pitchFamily="34" charset="0"/>
              </a:rPr>
              <a:t>Gestion matériel</a:t>
            </a:r>
            <a:r>
              <a:rPr lang="fr-FR" sz="1800" dirty="0">
                <a:latin typeface="Cabin" panose="020B0803050202020004" pitchFamily="34" charset="0"/>
              </a:rPr>
              <a:t> : Mélanie </a:t>
            </a:r>
            <a:r>
              <a:rPr lang="fr-FR" sz="1800" dirty="0" err="1" smtClean="0">
                <a:latin typeface="Cabin" panose="020B0803050202020004" pitchFamily="34" charset="0"/>
              </a:rPr>
              <a:t>Porcheron</a:t>
            </a:r>
            <a:r>
              <a:rPr lang="fr-FR" sz="1800" dirty="0" smtClean="0">
                <a:latin typeface="Cabin" panose="020B0803050202020004" pitchFamily="34" charset="0"/>
              </a:rPr>
              <a:t>; </a:t>
            </a:r>
            <a:r>
              <a:rPr lang="fr-FR" sz="1800" u="sng" dirty="0" smtClean="0">
                <a:latin typeface="Cabin" panose="020B0803050202020004" pitchFamily="34" charset="0"/>
              </a:rPr>
              <a:t>Pôle cuisine</a:t>
            </a:r>
            <a:r>
              <a:rPr lang="fr-FR" sz="1800" dirty="0" smtClean="0">
                <a:latin typeface="Cabin" panose="020B0803050202020004" pitchFamily="34" charset="0"/>
              </a:rPr>
              <a:t> : Bénédicte Langlois et Nelly </a:t>
            </a:r>
            <a:r>
              <a:rPr lang="fr-FR" sz="1800" dirty="0" err="1" smtClean="0">
                <a:latin typeface="Cabin" panose="020B0803050202020004" pitchFamily="34" charset="0"/>
              </a:rPr>
              <a:t>Micollet</a:t>
            </a:r>
            <a:r>
              <a:rPr lang="fr-FR" sz="1800" dirty="0" smtClean="0">
                <a:latin typeface="Cabin" panose="020B0803050202020004" pitchFamily="34" charset="0"/>
              </a:rPr>
              <a:t>; </a:t>
            </a:r>
            <a:r>
              <a:rPr lang="fr-FR" sz="1800" u="sng" dirty="0" smtClean="0">
                <a:latin typeface="Cabin" panose="020B0803050202020004" pitchFamily="34" charset="0"/>
              </a:rPr>
              <a:t>Pôle frites</a:t>
            </a:r>
            <a:r>
              <a:rPr lang="fr-FR" sz="1800" dirty="0" smtClean="0">
                <a:latin typeface="Cabin" panose="020B0803050202020004" pitchFamily="34" charset="0"/>
              </a:rPr>
              <a:t> : Stéphane </a:t>
            </a:r>
            <a:r>
              <a:rPr lang="fr-FR" sz="1800" dirty="0" err="1" smtClean="0">
                <a:latin typeface="Cabin" panose="020B0803050202020004" pitchFamily="34" charset="0"/>
              </a:rPr>
              <a:t>Galindo</a:t>
            </a:r>
            <a:endParaRPr lang="fr-FR" sz="1800" dirty="0">
              <a:latin typeface="Cabin" panose="020B0803050202020004" pitchFamily="34" charset="0"/>
            </a:endParaRPr>
          </a:p>
          <a:p>
            <a:pPr marL="457200" lvl="2" indent="0">
              <a:buNone/>
            </a:pPr>
            <a:endParaRPr lang="fr-FR" dirty="0">
              <a:latin typeface="Cabin" panose="020B0803050202020004" pitchFamily="34" charset="0"/>
            </a:endParaRPr>
          </a:p>
          <a:p>
            <a:pPr marL="176213" lvl="2" indent="-176213"/>
            <a:r>
              <a:rPr lang="fr-FR" sz="2400" dirty="0">
                <a:latin typeface="Cabin" panose="020B0803050202020004" pitchFamily="34" charset="0"/>
              </a:rPr>
              <a:t>Comment nous contacter</a:t>
            </a:r>
          </a:p>
          <a:p>
            <a:pPr marL="715963" lvl="3" indent="-258763"/>
            <a:r>
              <a:rPr lang="fr-FR" dirty="0">
                <a:latin typeface="Cabin" panose="020B0803050202020004" pitchFamily="34" charset="0"/>
              </a:rPr>
              <a:t>Site Internet</a:t>
            </a:r>
          </a:p>
          <a:p>
            <a:pPr marL="715963" lvl="3" indent="-258763"/>
            <a:r>
              <a:rPr lang="fr-FR" dirty="0">
                <a:latin typeface="Cabin" panose="020B0803050202020004" pitchFamily="34" charset="0"/>
              </a:rPr>
              <a:t>Facebook</a:t>
            </a:r>
          </a:p>
          <a:p>
            <a:pPr marL="715963" lvl="3" indent="-258763"/>
            <a:r>
              <a:rPr lang="fr-FR" dirty="0">
                <a:latin typeface="Cabin" panose="020B0803050202020004" pitchFamily="34" charset="0"/>
              </a:rPr>
              <a:t>Mail : soudesecoles.eyzinpinet@orange.fr</a:t>
            </a:r>
          </a:p>
          <a:p>
            <a:endParaRPr lang="fr-FR" sz="1400" dirty="0">
              <a:latin typeface="Cabin" panose="020B08030502020200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47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33987"/>
            <a:ext cx="10515600" cy="46684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Manifestations (1/2)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796663"/>
            <a:ext cx="10515600" cy="4357172"/>
          </a:xfrm>
        </p:spPr>
        <p:txBody>
          <a:bodyPr>
            <a:noAutofit/>
          </a:bodyPr>
          <a:lstStyle/>
          <a:p>
            <a:r>
              <a:rPr lang="fr-FR" sz="1800" dirty="0" smtClean="0">
                <a:latin typeface="Cabin" panose="020B0803050202020004" pitchFamily="34" charset="0"/>
              </a:rPr>
              <a:t>Vente de sapins</a:t>
            </a:r>
          </a:p>
          <a:p>
            <a:pPr marL="804863" lvl="1" indent="-347663">
              <a:buFont typeface="Wingdings" panose="05000000000000000000" pitchFamily="2" charset="2"/>
              <a:buChar char="Ø"/>
            </a:pPr>
            <a:r>
              <a:rPr lang="fr-FR" sz="1800" dirty="0">
                <a:latin typeface="Cabin" panose="020B0803050202020004" pitchFamily="34" charset="0"/>
              </a:rPr>
              <a:t> </a:t>
            </a:r>
            <a:r>
              <a:rPr lang="fr-FR" sz="1800" dirty="0" smtClean="0">
                <a:latin typeface="Cabin" panose="020B0803050202020004" pitchFamily="34" charset="0"/>
              </a:rPr>
              <a:t>Bénéfices 2019 : 320€</a:t>
            </a:r>
          </a:p>
          <a:p>
            <a:pPr marL="457200" lvl="1" indent="0">
              <a:buNone/>
            </a:pPr>
            <a:endParaRPr lang="fr-FR" sz="1800" dirty="0" smtClean="0">
              <a:latin typeface="Cabin" panose="020B0803050202020004" pitchFamily="34" charset="0"/>
            </a:endParaRPr>
          </a:p>
          <a:p>
            <a:pPr marL="265113" lvl="1" indent="-265113"/>
            <a:r>
              <a:rPr lang="fr-FR" sz="1800" dirty="0" smtClean="0">
                <a:latin typeface="Cabin" panose="020B0803050202020004" pitchFamily="34" charset="0"/>
              </a:rPr>
              <a:t>Noël (spectacle)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sz="1800" dirty="0" smtClean="0">
                <a:latin typeface="Cabin" panose="020B0803050202020004" pitchFamily="34" charset="0"/>
              </a:rPr>
              <a:t>Bénéfices 2019 : 2860,70€</a:t>
            </a:r>
          </a:p>
          <a:p>
            <a:pPr marL="457200" lvl="2" indent="0">
              <a:buNone/>
            </a:pPr>
            <a:endParaRPr lang="fr-FR" sz="1800" dirty="0" smtClean="0">
              <a:latin typeface="Cabin" panose="020B0803050202020004" pitchFamily="34" charset="0"/>
            </a:endParaRPr>
          </a:p>
          <a:p>
            <a:pPr marL="265113" lvl="1" indent="-265113"/>
            <a:r>
              <a:rPr lang="fr-FR" sz="1800" dirty="0" smtClean="0">
                <a:latin typeface="Cabin" panose="020B0803050202020004" pitchFamily="34" charset="0"/>
              </a:rPr>
              <a:t>Spectacle de cirque</a:t>
            </a:r>
            <a:endParaRPr lang="fr-FR" sz="1800" dirty="0">
              <a:latin typeface="Cabin" panose="020B0803050202020004" pitchFamily="34" charset="0"/>
            </a:endParaRP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sz="1800" dirty="0" smtClean="0">
                <a:latin typeface="Cabin" panose="020B0803050202020004" pitchFamily="34" charset="0"/>
              </a:rPr>
              <a:t>Bénéfices </a:t>
            </a:r>
            <a:r>
              <a:rPr lang="fr-FR" sz="1800" dirty="0">
                <a:latin typeface="Cabin" panose="020B0803050202020004" pitchFamily="34" charset="0"/>
              </a:rPr>
              <a:t>: </a:t>
            </a:r>
            <a:r>
              <a:rPr lang="fr-FR" sz="1800" dirty="0" smtClean="0">
                <a:latin typeface="Cabin" panose="020B0803050202020004" pitchFamily="34" charset="0"/>
              </a:rPr>
              <a:t>794,40€ redistribués à l’école élémentaire pour le projet cirque</a:t>
            </a:r>
          </a:p>
          <a:p>
            <a:pPr marL="457200" lvl="2" indent="0">
              <a:buNone/>
            </a:pPr>
            <a:endParaRPr lang="fr-FR" sz="1800" dirty="0">
              <a:latin typeface="Cabin" panose="020B0803050202020004" pitchFamily="34" charset="0"/>
            </a:endParaRPr>
          </a:p>
          <a:p>
            <a:pPr marL="265113" lvl="1" indent="-265113"/>
            <a:r>
              <a:rPr lang="fr-FR" sz="1800" dirty="0" smtClean="0">
                <a:latin typeface="Cabin" panose="020B0803050202020004" pitchFamily="34" charset="0"/>
              </a:rPr>
              <a:t>Chocolats de Pâques</a:t>
            </a:r>
            <a:endParaRPr lang="fr-FR" sz="1800" dirty="0">
              <a:latin typeface="Cabin" panose="020B0803050202020004" pitchFamily="34" charset="0"/>
            </a:endParaRP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sz="1800" dirty="0">
                <a:latin typeface="Cabin" panose="020B0803050202020004" pitchFamily="34" charset="0"/>
              </a:rPr>
              <a:t>Bénéfices </a:t>
            </a:r>
            <a:r>
              <a:rPr lang="fr-FR" sz="1800" dirty="0" smtClean="0">
                <a:latin typeface="Cabin" panose="020B0803050202020004" pitchFamily="34" charset="0"/>
              </a:rPr>
              <a:t>2020 </a:t>
            </a:r>
            <a:r>
              <a:rPr lang="fr-FR" sz="1800" dirty="0">
                <a:latin typeface="Cabin" panose="020B0803050202020004" pitchFamily="34" charset="0"/>
              </a:rPr>
              <a:t>: </a:t>
            </a:r>
            <a:r>
              <a:rPr lang="fr-FR" sz="1800" dirty="0" smtClean="0">
                <a:latin typeface="Cabin" panose="020B0803050202020004" pitchFamily="34" charset="0"/>
              </a:rPr>
              <a:t>310,71€</a:t>
            </a:r>
            <a:endParaRPr lang="fr-FR" sz="1800" dirty="0">
              <a:latin typeface="Cabin" panose="020B0803050202020004" pitchFamily="34" charset="0"/>
            </a:endParaRPr>
          </a:p>
          <a:p>
            <a:pPr marL="457200" lvl="2" indent="0">
              <a:buNone/>
            </a:pPr>
            <a:endParaRPr lang="fr-FR" sz="1400" dirty="0" smtClean="0">
              <a:latin typeface="Cabin" panose="020B08030502020200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6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33988"/>
            <a:ext cx="10515600" cy="60435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Manifestations (2/2)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27964"/>
            <a:ext cx="10515600" cy="3635565"/>
          </a:xfrm>
        </p:spPr>
        <p:txBody>
          <a:bodyPr>
            <a:normAutofit fontScale="92500" lnSpcReduction="10000"/>
          </a:bodyPr>
          <a:lstStyle/>
          <a:p>
            <a:r>
              <a:rPr lang="fr-FR" sz="2600" dirty="0" smtClean="0">
                <a:latin typeface="Cabin" panose="020B0803050202020004" pitchFamily="34" charset="0"/>
              </a:rPr>
              <a:t>Loto</a:t>
            </a:r>
          </a:p>
          <a:p>
            <a:pPr marL="806450" lvl="1" indent="-349250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bin" panose="020B0803050202020004" pitchFamily="34" charset="0"/>
              </a:rPr>
              <a:t>Annulé</a:t>
            </a:r>
            <a:endParaRPr lang="fr-FR" sz="2000" dirty="0" smtClean="0">
              <a:latin typeface="Cabin" panose="020B08030502020200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 smtClean="0">
              <a:latin typeface="Cabin" panose="020B0803050202020004" pitchFamily="34" charset="0"/>
            </a:endParaRPr>
          </a:p>
          <a:p>
            <a:pPr marL="174625" lvl="2" indent="-174625"/>
            <a:r>
              <a:rPr lang="fr-FR" sz="2400" dirty="0">
                <a:latin typeface="Cabin" panose="020B0803050202020004" pitchFamily="34" charset="0"/>
              </a:rPr>
              <a:t>Marche nocturne</a:t>
            </a:r>
            <a:endParaRPr lang="fr-FR" sz="2600" dirty="0">
              <a:latin typeface="Cabin" panose="020B0803050202020004" pitchFamily="34" charset="0"/>
            </a:endParaRPr>
          </a:p>
          <a:p>
            <a:pPr marL="800100" lvl="3" indent="-342900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bin" panose="020B0803050202020004" pitchFamily="34" charset="0"/>
              </a:rPr>
              <a:t>Annulée</a:t>
            </a:r>
            <a:endParaRPr lang="fr-FR" sz="2000" dirty="0">
              <a:latin typeface="Cabin" panose="020B0803050202020004" pitchFamily="34" charset="0"/>
            </a:endParaRPr>
          </a:p>
          <a:p>
            <a:pPr marL="457200" lvl="3" indent="0">
              <a:buNone/>
            </a:pPr>
            <a:endParaRPr lang="fr-FR" sz="2000" dirty="0">
              <a:latin typeface="Cabin" panose="020B0803050202020004" pitchFamily="34" charset="0"/>
            </a:endParaRPr>
          </a:p>
          <a:p>
            <a:pPr marL="174625" lvl="3" indent="-174625"/>
            <a:r>
              <a:rPr lang="fr-FR" sz="2400" dirty="0">
                <a:latin typeface="Cabin" panose="020B0803050202020004" pitchFamily="34" charset="0"/>
              </a:rPr>
              <a:t>Kermesse</a:t>
            </a:r>
          </a:p>
          <a:p>
            <a:pPr marL="800100" lvl="3" indent="-342900">
              <a:buFont typeface="Wingdings" panose="05000000000000000000" pitchFamily="2" charset="2"/>
              <a:buChar char="Ø"/>
            </a:pPr>
            <a:r>
              <a:rPr lang="fr-FR" sz="2100" dirty="0" smtClean="0">
                <a:latin typeface="Cabin" panose="020B0803050202020004" pitchFamily="34" charset="0"/>
              </a:rPr>
              <a:t>Annulée</a:t>
            </a:r>
            <a:endParaRPr lang="fr-FR" sz="2100" dirty="0">
              <a:latin typeface="Cabin" panose="020B0803050202020004" pitchFamily="34" charset="0"/>
            </a:endParaRPr>
          </a:p>
          <a:p>
            <a:pPr marL="457200" lvl="3" indent="0">
              <a:buNone/>
            </a:pPr>
            <a:endParaRPr lang="fr-FR" dirty="0">
              <a:latin typeface="Cabin" panose="020B0803050202020004" pitchFamily="34" charset="0"/>
            </a:endParaRPr>
          </a:p>
          <a:p>
            <a:pPr marL="174625" indent="-174625"/>
            <a:r>
              <a:rPr lang="fr-FR" sz="2400" dirty="0" smtClean="0">
                <a:latin typeface="Cabin" panose="020B0803050202020004" pitchFamily="34" charset="0"/>
              </a:rPr>
              <a:t>Vide-grenier</a:t>
            </a:r>
            <a:endParaRPr lang="fr-FR" dirty="0">
              <a:latin typeface="Cabin" panose="020B0803050202020004" pitchFamily="34" charset="0"/>
            </a:endParaRPr>
          </a:p>
          <a:p>
            <a:pPr marL="444500" indent="361950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bin" panose="020B0803050202020004" pitchFamily="34" charset="0"/>
              </a:rPr>
              <a:t>Annulé</a:t>
            </a:r>
            <a:endParaRPr lang="fr-FR" sz="2000" dirty="0">
              <a:latin typeface="Cabin" panose="020B08030502020200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fr-FR" dirty="0">
              <a:latin typeface="Cabin" panose="020B08030502020200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fr-FR" sz="2100" dirty="0">
              <a:latin typeface="Cabin" panose="020B08030502020200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fr-FR" sz="2100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99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60155"/>
            <a:ext cx="10515600" cy="65510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Bilan financier 2019-2020 (1/2)</a:t>
            </a:r>
            <a:endParaRPr lang="fr-FR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116909"/>
              </p:ext>
            </p:extLst>
          </p:nvPr>
        </p:nvGraphicFramePr>
        <p:xfrm>
          <a:off x="1358154" y="2968784"/>
          <a:ext cx="8659904" cy="3674061"/>
        </p:xfrm>
        <a:graphic>
          <a:graphicData uri="http://schemas.openxmlformats.org/drawingml/2006/table">
            <a:tbl>
              <a:tblPr/>
              <a:tblGrid>
                <a:gridCol w="3240740"/>
                <a:gridCol w="1855694"/>
                <a:gridCol w="1896036"/>
                <a:gridCol w="1667434"/>
              </a:tblGrid>
              <a:tr h="40672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Financements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Dépenses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34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Subvention Maternelle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3 108,00 €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3 153,00 €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84 éleves * 37€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34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Sapin Noël Maternelle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45,00 €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34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Subvention Elémentaire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5 110,00 €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5 125,00 €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146 élèves * 35€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347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Sapin Noël Elementaire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15,00 €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72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Clés USB CM2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 unités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723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8 278,00 €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13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33988"/>
            <a:ext cx="10515600" cy="59173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Bilan financier 2019-2020 (2/2)</a:t>
            </a:r>
            <a:endParaRPr lang="fr-FR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391259"/>
              </p:ext>
            </p:extLst>
          </p:nvPr>
        </p:nvGraphicFramePr>
        <p:xfrm>
          <a:off x="684305" y="3053475"/>
          <a:ext cx="6680202" cy="2997700"/>
        </p:xfrm>
        <a:graphic>
          <a:graphicData uri="http://schemas.openxmlformats.org/drawingml/2006/table">
            <a:tbl>
              <a:tblPr/>
              <a:tblGrid>
                <a:gridCol w="1894386"/>
                <a:gridCol w="1196454"/>
                <a:gridCol w="1196454"/>
                <a:gridCol w="1196454"/>
                <a:gridCol w="1196454"/>
              </a:tblGrid>
              <a:tr h="299770"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Dépenses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Recettes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Bénéfices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VIDE GRENIER - annulé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sept-20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VENTE SAPINS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déc-19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1 293,00 €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1 613,00 €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320,00 €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ARBRE DE NOEL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déc-19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2 725,90 €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5 586,60 €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2 860,70 €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FÊTE CIRQUE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févr-20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794,00 €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794,00 €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LOTO - annulé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mars-20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481,19 €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              481,19 €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VENTE CHOCOLAT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Pâques 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310,71 €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310,71 €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MARCHE NOCT - annulée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mai-20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KERMESSE - annulée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juin-20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 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70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  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5 294,09 €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8 304,31 €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3 010,22 €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666643"/>
              </p:ext>
            </p:extLst>
          </p:nvPr>
        </p:nvGraphicFramePr>
        <p:xfrm>
          <a:off x="8014446" y="4710330"/>
          <a:ext cx="3146612" cy="1676055"/>
        </p:xfrm>
        <a:graphic>
          <a:graphicData uri="http://schemas.openxmlformats.org/drawingml/2006/table">
            <a:tbl>
              <a:tblPr/>
              <a:tblGrid>
                <a:gridCol w="1573306"/>
                <a:gridCol w="1573306"/>
              </a:tblGrid>
              <a:tr h="33521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BILAN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2019-2020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52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DEPENSES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RECETTES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14 112,91 €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8 984,31 €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1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-5 128,60 €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521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 ce jour</a:t>
                      </a:r>
                      <a:r>
                        <a:rPr lang="fr-F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: 11000€ sur le compte courant</a:t>
                      </a:r>
                      <a:endParaRPr lang="fr-F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880777"/>
              </p:ext>
            </p:extLst>
          </p:nvPr>
        </p:nvGraphicFramePr>
        <p:xfrm>
          <a:off x="8122023" y="3053476"/>
          <a:ext cx="2944906" cy="987912"/>
        </p:xfrm>
        <a:graphic>
          <a:graphicData uri="http://schemas.openxmlformats.org/drawingml/2006/table">
            <a:tbl>
              <a:tblPr/>
              <a:tblGrid>
                <a:gridCol w="1472453"/>
                <a:gridCol w="1472453"/>
              </a:tblGrid>
              <a:tr h="393852"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Recette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06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Subvention Mairie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680 €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80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640</Words>
  <Application>Microsoft Office PowerPoint</Application>
  <PresentationFormat>Grand écran</PresentationFormat>
  <Paragraphs>166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Cabin</vt:lpstr>
      <vt:lpstr>Calibri</vt:lpstr>
      <vt:lpstr>Calibri Light</vt:lpstr>
      <vt:lpstr>Wingdings</vt:lpstr>
      <vt:lpstr>Thème Office</vt:lpstr>
      <vt:lpstr>AG DU SOU DES ECOLES</vt:lpstr>
      <vt:lpstr> ORDRE DU JOUR</vt:lpstr>
      <vt:lpstr>Présentation du Sou (1/3)</vt:lpstr>
      <vt:lpstr>Présentation du Sou (2/3)</vt:lpstr>
      <vt:lpstr>Présentation du Sou (3/3)</vt:lpstr>
      <vt:lpstr>Manifestations (1/2)</vt:lpstr>
      <vt:lpstr>Manifestations (2/2)</vt:lpstr>
      <vt:lpstr>Bilan financier 2019-2020 (1/2)</vt:lpstr>
      <vt:lpstr>Bilan financier 2019-2020 (2/2)</vt:lpstr>
      <vt:lpstr>Présentation PowerPoint</vt:lpstr>
      <vt:lpstr>Projets 2020-2021</vt:lpstr>
      <vt:lpstr>Evénements prévus</vt:lpstr>
      <vt:lpstr>Questions diverses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 DU SOU DES ECOLES</dc:title>
  <dc:creator>Mathieu</dc:creator>
  <cp:lastModifiedBy>Lydie</cp:lastModifiedBy>
  <cp:revision>84</cp:revision>
  <dcterms:created xsi:type="dcterms:W3CDTF">2018-09-24T15:26:57Z</dcterms:created>
  <dcterms:modified xsi:type="dcterms:W3CDTF">2020-10-11T17:02:24Z</dcterms:modified>
</cp:coreProperties>
</file>